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3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9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9DA675-17B5-498B-A528-72FBD0112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37B79F-5F94-43A0-8B35-55B607435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C8F7E0-0E04-481C-9449-3B3579D3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1FD8CA-080D-4870-AA12-01129448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E64023-E3FB-484E-BC97-E672E773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5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AE97F4-F097-47CB-ADBB-FC1A1847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3A1700C-FE53-4864-B7C3-C8A10DE5B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8226CD-92D9-4D7A-B408-AF5CAB91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7D03EF-6E90-4DFC-8289-09221479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29321F-3A9B-4783-B80D-1109ACF9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4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78221BC-9675-47CF-8B31-F4948CE86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404E61-B1CD-4392-926D-918C235D3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F32F3A-CA99-4425-B814-F53EBC974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CCDC01-E148-449B-AE52-BEA92EE1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F72632-0E70-46AA-B78C-62D1A344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2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70BE6-8DF3-40B0-8BC7-DF40E0544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EFE75-C472-4BF9-A4DA-72DDDED64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724697-3B20-40B4-93CD-550E3380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D4894D-E849-42CD-AAFB-240EC762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BEB98E-89A3-4F41-8250-3A8B8721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0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4F59-0D48-44B2-BFCC-53997383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76C04A-9E4A-43C0-A77A-DBCC3E21E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D9E015-042E-40BE-BCA9-637E6182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553409-57D3-4F1D-92C7-726E1A3E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7307E4-5573-48BA-81E6-585154D1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2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D5EC7A-5219-45A8-8ADE-9F67DD4E5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0A30CB-CBB9-4B97-9CBE-1E02AE08D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A24BEFC-A92D-44AC-AD3F-BAC4BCE47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DDD308-B955-41A1-A60F-D80EAC78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697649-96D8-49C5-8B58-67092829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E0AF9C-BE1B-426A-8312-1B3513CB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3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9A0AA-748F-4DD5-AF4E-E87FD729E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122304-79AC-4E84-8601-3A1F75C36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78FAE3-CD16-4DCC-831C-4F5C08280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F00E8D0-EE53-47F9-89B7-2611DDFDB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EB166A-E7EB-4ED3-8B81-724545826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4CA38D-C2D4-4CB8-8CFC-739C40BA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C7A317D-D669-4CB4-ABB1-F4049855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14A453F-E773-4926-AAD7-6159863F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8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7031BC-67DD-4AE6-A040-A93D88008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9EA0766-8E52-4973-AA7F-35849E50A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7C3C7A-D8B9-440A-AA57-2FEDDB96C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F969D9-0B5D-4246-83DC-6338DB9E9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CD9D8A7-A752-4B36-83FA-8917BAEE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3AAB47D-0A6D-45E3-81E8-02379ABB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4AABFE-9AFE-48ED-A7DD-33581AFD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02EA8-4C31-4C56-A27D-AE1939BB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457882-6163-4C00-9049-9C57E111E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D2516A-DF87-4AAC-A57A-EDE33EAEC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22EB79-2A66-4427-BFCD-F84D779D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BB8B28-AB97-4D87-B6E0-A9AC89A5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E8B642-0CB5-4EC8-8FE5-AD801D1B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CE2257-CFD8-43FA-8D90-E64269C6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E552E93-ECB1-4B9E-99E1-08A6988AD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A150E0-E1C5-45B9-B318-60F2DEBB4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002094-2126-4EB4-9838-612B5B4F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9814AA-0A90-46E9-9C0C-D1E1AFB2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FAF04F-CC96-42CF-8F64-FF7B702C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3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8CC87E-9EE9-43DE-856E-99D264B8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08C03E-1E1A-4230-8372-020FF6E05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EFC0D3-E483-4156-A77A-9EDD72FC85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04DA7-B7CE-4F63-BF7A-041B3E93CFE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644E12-0BCF-4AA3-8120-CDF0B80E7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BB2BA0-B51A-49CF-BC8B-C361F4957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707B3-C3DD-43D8-AD97-A1BF5BD6C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5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RAČUNOVODSTVO  2</a:t>
            </a:r>
          </a:p>
          <a:p>
            <a:endParaRPr lang="sr-Latn-RS" dirty="0"/>
          </a:p>
          <a:p>
            <a:endParaRPr lang="sr-Latn-RS" dirty="0"/>
          </a:p>
          <a:p>
            <a:pPr algn="l"/>
            <a:endParaRPr lang="sr-Latn-RS" dirty="0"/>
          </a:p>
          <a:p>
            <a:pPr algn="l"/>
            <a:endParaRPr lang="sr-Latn-RS" dirty="0"/>
          </a:p>
          <a:p>
            <a:pPr algn="l"/>
            <a:endParaRPr lang="sr-Latn-RS" dirty="0"/>
          </a:p>
          <a:p>
            <a:pPr algn="l"/>
            <a:r>
              <a:rPr lang="sr-Latn-RS" dirty="0"/>
              <a:t>Prof. dr. Dragan Vukasović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012" y="660448"/>
            <a:ext cx="386397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73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pPr algn="l"/>
            <a:r>
              <a:rPr lang="sr-Latn-RS" b="1" dirty="0"/>
              <a:t>  Sopstveni kapital inokosnih preduzeća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Ulaganjem vlasnika preduzeća inokosna preduzeća formiraju svoj osnivački kapital.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Svako ulaganje kapitala u preduzeća, počev od osnivačkog uloga, kojim se formira sopstveni kapital preduzeća, tako i naknadno kojim se sopstveni kapital povećava, prouzrokuje povećanje imovine preduzeća, a samim tim i sopstvenog kapitala.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 knjigovodstvu inokosnog preduzeća ulog vlasnika će biti proknjižen tako što će se zadužuti odgovarajući računi aktive, a odobriti račun inokosnog kapitala u pasivi.</a:t>
            </a:r>
          </a:p>
          <a:p>
            <a:pPr algn="l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70437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Latn-RS" b="1" dirty="0"/>
              <a:t>Knjigovodstveno obuhvatanje eksternog pribavljanja finansijskih sredstava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Preduzeća pozajmljuju kapital od banaka i drugih kreditnih institucija ili od drugih preduzeća u vidu: </a:t>
            </a:r>
          </a:p>
          <a:p>
            <a:pPr marL="342900" indent="-342900" algn="l">
              <a:buFontTx/>
              <a:buChar char="-"/>
            </a:pPr>
            <a:r>
              <a:rPr lang="sr-Latn-RS" dirty="0"/>
              <a:t>dugoročnih obaveza sa rokom dospeća preko jedne godine (dugoročni krediti, dugoročne hartije od vrednosti), </a:t>
            </a:r>
          </a:p>
          <a:p>
            <a:pPr marL="342900" indent="-342900" algn="l">
              <a:buFontTx/>
              <a:buChar char="-"/>
            </a:pPr>
            <a:r>
              <a:rPr lang="sr-Latn-RS" dirty="0"/>
              <a:t>kratkoročnih finansijskih obaveza sa rokom dospeća do jedne godine (od povezanih pravnih lica, u zemlji, inostranstvu, obaveza po emitovanim akcijama od vrednosti), </a:t>
            </a:r>
          </a:p>
          <a:p>
            <a:pPr marL="342900" indent="-342900" algn="l">
              <a:buFontTx/>
              <a:buChar char="-"/>
            </a:pPr>
            <a:r>
              <a:rPr lang="sr-Latn-RS" dirty="0"/>
              <a:t>obaveza iz poslovanja (prema dobavljačima, obaveze za izdate čekove i menice, obaveze za zarade zaposlenih, </a:t>
            </a:r>
          </a:p>
          <a:p>
            <a:pPr marL="342900" indent="-342900" algn="l">
              <a:buFontTx/>
              <a:buChar char="-"/>
            </a:pPr>
            <a:r>
              <a:rPr lang="sr-Latn-RS" dirty="0"/>
              <a:t>za poreze,  doprinose i druge dažbine,</a:t>
            </a:r>
          </a:p>
          <a:p>
            <a:pPr marL="342900" indent="-342900" algn="l">
              <a:buFontTx/>
              <a:buChar char="-"/>
            </a:pPr>
            <a:r>
              <a:rPr lang="sr-Latn-RS" dirty="0"/>
              <a:t> obaveze po osnovu kamata troškova finansiranja, </a:t>
            </a:r>
          </a:p>
          <a:p>
            <a:pPr marL="342900" indent="-342900" algn="l">
              <a:buFontTx/>
              <a:buChar char="-"/>
            </a:pPr>
            <a:r>
              <a:rPr lang="sr-Latn-RS" dirty="0"/>
              <a:t>obaveze za dividende, </a:t>
            </a:r>
          </a:p>
          <a:p>
            <a:pPr marL="342900" indent="-342900" algn="l">
              <a:buFontTx/>
              <a:buChar char="-"/>
            </a:pPr>
            <a:r>
              <a:rPr lang="sr-Latn-RS" dirty="0"/>
              <a:t>obaveze po osnovu pasivinih vremenskih razgraničenja i ostale obaveze).</a:t>
            </a:r>
          </a:p>
        </p:txBody>
      </p:sp>
    </p:spTree>
    <p:extLst>
      <p:ext uri="{BB962C8B-B14F-4D97-AF65-F5344CB8AC3E}">
        <p14:creationId xmlns:p14="http://schemas.microsoft.com/office/powerpoint/2010/main" val="973609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r>
              <a:rPr lang="sr-Latn-RS" b="1" dirty="0"/>
              <a:t>NOVČANA SREDSTVA I IZMIRENJE OBAVEZA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Za plaćanje pribavljenih sredstava (u obliku stvari i prava), kao i za plaćanje, na drugi način nastalih, obaveza, neophodno je raspolagati odgovarajućim novčanim sredstvima, tj. gotovinom.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Gotovina obuhvata gotovinu u blagajni i depozite po viđenju (na poslovnom i deviznom računu, kao i na računima izdvojenih novčanih sredstava).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Evidentiranje gotovine i gotovinskih ekvivalenata se vrši u glavnoj knjizi i dnevniku glavne knjige finansijskog knjigovodstva.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Za evidentiranje gotovine u blagajni blagajnik obavezno vodi blagajnički dnevnik, kao jednu od pomoćnih knjiga u knjigovodstvu.</a:t>
            </a:r>
          </a:p>
        </p:txBody>
      </p:sp>
    </p:spTree>
    <p:extLst>
      <p:ext uri="{BB962C8B-B14F-4D97-AF65-F5344CB8AC3E}">
        <p14:creationId xmlns:p14="http://schemas.microsoft.com/office/powerpoint/2010/main" val="2409048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Stanje i promet novčanih sredstava vodi se na sledećim sintetičkim kontima i to:</a:t>
            </a:r>
          </a:p>
          <a:p>
            <a:pPr algn="l"/>
            <a:r>
              <a:rPr lang="sr-Latn-RS" dirty="0"/>
              <a:t>        •	Poslovni račun,</a:t>
            </a:r>
          </a:p>
          <a:p>
            <a:pPr algn="l"/>
            <a:r>
              <a:rPr lang="sr-Latn-RS" dirty="0"/>
              <a:t>        •	Blagajna,</a:t>
            </a:r>
          </a:p>
          <a:p>
            <a:pPr algn="l"/>
            <a:r>
              <a:rPr lang="sr-Latn-RS" dirty="0"/>
              <a:t>        •	Izdvojena novčana sredstva,</a:t>
            </a:r>
          </a:p>
          <a:p>
            <a:pPr algn="l"/>
            <a:r>
              <a:rPr lang="sr-Latn-RS" dirty="0"/>
              <a:t>        •	Devizni račun,</a:t>
            </a:r>
          </a:p>
          <a:p>
            <a:pPr algn="l"/>
            <a:r>
              <a:rPr lang="sr-Latn-RS" dirty="0"/>
              <a:t>        •	Otvoreni akreditivi,</a:t>
            </a:r>
          </a:p>
          <a:p>
            <a:pPr algn="l"/>
            <a:r>
              <a:rPr lang="sr-Latn-RS" dirty="0"/>
              <a:t>        •	Devizni akreditivi,</a:t>
            </a:r>
          </a:p>
          <a:p>
            <a:pPr algn="l"/>
            <a:r>
              <a:rPr lang="sr-Latn-RS" dirty="0"/>
              <a:t>        •	Devizna blagajna, i </a:t>
            </a:r>
          </a:p>
          <a:p>
            <a:pPr algn="l"/>
            <a:r>
              <a:rPr lang="sr-Latn-RS" dirty="0"/>
              <a:t>        •	Ostala novčana sredstva.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5525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925" y="1696994"/>
            <a:ext cx="9144000" cy="490151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Latn-RS" b="1" dirty="0"/>
              <a:t>    Evidencija izmirivanja obaveza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Obaveza se može definisati kao dužnost ili odgovornost preduzeća da nešto izvrši ili da postupi na određeni način u smislu obavezujućeg ugovora ili zakonskog zahteva.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Dužnost ili odgovornost preduzeća kod gotovo svih obaveza realizovaće se namirenjem obaveze koje će uslovljavati odliv sredstava iz preduzeća.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Kada govorimo o obavezama potrebno je napraviti razliku između:</a:t>
            </a:r>
          </a:p>
          <a:p>
            <a:pPr algn="l"/>
            <a:r>
              <a:rPr lang="sr-Latn-RS" dirty="0"/>
              <a:t>        - sadašnje obaveze koja je proizašla iz prošlih transakcija ili drugih</a:t>
            </a:r>
          </a:p>
          <a:p>
            <a:pPr algn="l"/>
            <a:r>
              <a:rPr lang="sr-Latn-RS" dirty="0"/>
              <a:t>          prošlih događaja i kao takva je merljiva jer su njene vrednosti poznate iz</a:t>
            </a:r>
          </a:p>
          <a:p>
            <a:pPr algn="l"/>
            <a:r>
              <a:rPr lang="sr-Latn-RS" dirty="0"/>
              <a:t>          dokumenata koji su bili osnova uspostavljanja određenog odnosa;</a:t>
            </a:r>
          </a:p>
          <a:p>
            <a:pPr algn="l"/>
            <a:r>
              <a:rPr lang="sr-Latn-RS" dirty="0"/>
              <a:t>       - buduće obaveze koja se ne može tačno izmeriti, nego se može proceniti</a:t>
            </a:r>
          </a:p>
          <a:p>
            <a:pPr algn="l"/>
            <a:r>
              <a:rPr lang="sr-Latn-RS" dirty="0"/>
              <a:t>         uz određeni stepen neizvesnosti, a preduzeća takve obaveze iskazuju kao</a:t>
            </a:r>
          </a:p>
          <a:p>
            <a:pPr algn="l"/>
            <a:r>
              <a:rPr lang="sr-Latn-RS" dirty="0"/>
              <a:t>         rezervisanja.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37095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r>
              <a:rPr lang="sr-Latn-RS" b="1" dirty="0"/>
              <a:t>PRIHODI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Međunarodni računovodstveni standardi (MRS 18 – Prihodi) definišu prihode kao povećanje ekonomskih koristi tokom obračunskog perioda u obliku priliva ili povećanja sredstava ili smanjenja obaveza, koje dovode do povećanja kapitala, osim onih povećanja koja se odnose na doprinose učesnika u kapitalu.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Prihodi obuhvataju i prihode i dobit.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Prihodi predstavljaju prihod od aktivnosti preduzeća i iskazuju se pod različitim nazivima.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Prihodi se priznaju samo kada postoji verovatnoća priliva ekonomskih koristi povezanih sa poslovnom promenom u preduzeću. </a:t>
            </a:r>
          </a:p>
        </p:txBody>
      </p:sp>
    </p:spTree>
    <p:extLst>
      <p:ext uri="{BB962C8B-B14F-4D97-AF65-F5344CB8AC3E}">
        <p14:creationId xmlns:p14="http://schemas.microsoft.com/office/powerpoint/2010/main" val="638481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Autofit/>
          </a:bodyPr>
          <a:lstStyle/>
          <a:p>
            <a:pPr algn="l"/>
            <a:r>
              <a:rPr lang="sr-Latn-RS" sz="1800" b="1" dirty="0"/>
              <a:t>Procenjivanje, priznavanje i obelodanjivanje prihoda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sz="1800" dirty="0"/>
              <a:t>U zakonodavstvu i praksi afirmisali su se tri principa ili sistema priznavanja prihoda i to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1.  Princip vrednovanja prihoda na bazi prodatih učinaka (sistem fakturisane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  realizacije) počiva na shvatanju da su moment fakturisanja i isporuka proizvoda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  kupcima dovoljni uslovi za alociranje prihoda dotičnim obračunskim periodima.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  Naime, prihod može biti dodeljen onom obračunskom periodu u kome je učinak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  (kao nosilac prihoda) proizveden i tržišno valorizovan (odnosno prihvaćan od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  kupca).  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2.  Princip vrednovanja prihoda na bazi naplate prodatih učinaka (sistem naplaćene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 realizacije) počiva na shvatanju da momenat fakturisanja i isporuka proizvoda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kupcima nisu dovoljni za postizanje prihoda. Prema ovom principu vrednovanja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prihoda, obračunskom periodu u kome je došlo do naplate prodatih učinaka (bez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obzira kada je prodaja stvarno obavljena), treba dodeliti prihod u visini novčanog priliva u 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preduzeće.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3.  Princip vrednovanja prihoda na bazi proizvedenih učinaka. Ovaj princip je u suprotnosti sa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 principom realizacije, ali se ipak primenjuje za periodično priznavanje prihoda u nekim</a:t>
            </a:r>
          </a:p>
          <a:p>
            <a:pPr algn="l">
              <a:spcBef>
                <a:spcPts val="0"/>
              </a:spcBef>
            </a:pPr>
            <a:r>
              <a:rPr lang="sr-Latn-RS" sz="1800" dirty="0"/>
              <a:t>       specifičnim situacijama</a:t>
            </a:r>
          </a:p>
        </p:txBody>
      </p:sp>
    </p:spTree>
    <p:extLst>
      <p:ext uri="{BB962C8B-B14F-4D97-AF65-F5344CB8AC3E}">
        <p14:creationId xmlns:p14="http://schemas.microsoft.com/office/powerpoint/2010/main" val="1609345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Latn-RS" b="1" dirty="0"/>
              <a:t>  Promena vrednosti zaliha učinaka</a:t>
            </a:r>
          </a:p>
          <a:p>
            <a:pPr algn="l"/>
            <a:endParaRPr lang="sr-Latn-RS" b="1" dirty="0"/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 iskazivanju poslovnih promena vrednosti zaliha učinaka, na kraju obračunskog perioda, mogu nastati sledeće situacije: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 je vrednost zaliha učinaka na kraju obračunskog perioda manja od vrednosti zaliha učinaka na početku obračunskog perioda, u tom slučaju postoji smanjenje zaliha i smanjenje prihoda za korekciju po osnovu smanjenja zaliha učinaka,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 je vrednost zaliha učinaka na kraju obračunskog perioda veća od vrednosti zaliha učinaka na početku obračunskog perioda, u tom slučaju postoji povećanje zaliha i povećanje prihoda za korekciju po osnovu povećanja zaliha učinaka,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 je vrednost zaliha učinaka na kraju obračunskog perioda jednaka vrednosti zaliha učinaka na početku obračunskog perioda, u tom slučaju nema promena učinaka ni korekcije prihoda po osnovu promena zaliha učinaka.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1228518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lnSpcReduction="10000"/>
          </a:bodyPr>
          <a:lstStyle/>
          <a:p>
            <a:pPr algn="l"/>
            <a:r>
              <a:rPr lang="sr-Latn-RS" b="1" dirty="0"/>
              <a:t>  Knjiženje prihoda kod proizvodnog preduzeća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Proizvodno preduzeće ostvaruje prihode na jedan od sledećih načina:</a:t>
            </a:r>
          </a:p>
          <a:p>
            <a:pPr algn="l"/>
            <a:r>
              <a:rPr lang="sr-Latn-RS" dirty="0"/>
              <a:t>        •	prodajom proizvoda, usluga i materijala na eksternom tržištu,</a:t>
            </a:r>
          </a:p>
          <a:p>
            <a:pPr algn="l"/>
            <a:r>
              <a:rPr lang="sr-Latn-RS" dirty="0"/>
              <a:t>        •	internom realizacijom,</a:t>
            </a:r>
          </a:p>
          <a:p>
            <a:pPr algn="l"/>
            <a:r>
              <a:rPr lang="sr-Latn-RS" dirty="0"/>
              <a:t>        •	naplatom finansijskih i vanrednih prihoda.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Prilikom prodaje proizvoda, usluga i materijala na eksternom tržištu, za iznos prodajne vrednosti se odobravaju računi prihoda.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Evidentiranje prodaje na internom tržištu (interne realizacije) se provodi odobravanjem računa prihoda interne realizacije, a zaduženjem računa Osnovna sredstva (ako je reč o preuzimanju gotovog proizvoda sa zaliha i njegovom instaliranju u vlastito preduzeće kao osnovno sredstvo) ali u visini cene koštanja odnosnog proizvoda</a:t>
            </a:r>
          </a:p>
          <a:p>
            <a:pPr algn="l"/>
            <a:endParaRPr lang="sr-Latn-R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55817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r>
              <a:rPr lang="sr-Latn-RS" b="1" dirty="0"/>
              <a:t>RASHODI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Rashodi su vrste troškova izazvane poslovanjem pravnih i fizičkih subjekata.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Termin rashodi pojavljuje se pre svega u knjigovodstvu kao komponenta suprotstavljena prihodu u sklopu bilansa uspeha.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Rashod je pojam širi od pojma trošak. Sva namenska i nenamenska trošenja u preduzeću predstavljaju rashod.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Troškovi predstavljaju onaj deo rashoda koji se može ukalkulisati u cenu koštanja gotovih proizvoda ili usluga.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 preduzeću postoje troškovi koji ne podrazumevaju rashode, npr. trošenje elemenata koji nisu kupljeni, a u našem su posedu, mašina dobijena na poklon i sl. </a:t>
            </a:r>
          </a:p>
        </p:txBody>
      </p:sp>
    </p:spTree>
    <p:extLst>
      <p:ext uri="{BB962C8B-B14F-4D97-AF65-F5344CB8AC3E}">
        <p14:creationId xmlns:p14="http://schemas.microsoft.com/office/powerpoint/2010/main" val="57467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lnSpcReduction="10000"/>
          </a:bodyPr>
          <a:lstStyle/>
          <a:p>
            <a:r>
              <a:rPr lang="sr-Latn-RS" b="1" dirty="0"/>
              <a:t>Nastanak i razvoj računovodstva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Osnovni zadatak računovodstva kao uslužne funkcije neophodne za upravljanje preduzećem, jest prikupljanje i obrada podataka finansijske prirode i prezentiranje tako dobijenih informacija zainteresovanim korisnicima. Informisati korisnike znači predočiti im sve relevantne i pouzdane informacije u obliku i sadržaju prepoznatljivom i razumljivom osobama kojima su namenjene.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Smatra se da je prvi računovođa Amatino Manucci, pisac prve beleške o sistemu dvojnog knjigovodstva, koji se tokom italijanske renesanse i trgovačke evolucije usavršio.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l-PL" dirty="0"/>
              <a:t>Izvori podataka su poslovne transakcije odnosno isprave na kojima su te transakcije zapisane.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Poslovne transakcije mogu nastati unutar samog preduzeća, između preduzeća i okruženja ili u okruženju preduzeća. </a:t>
            </a:r>
          </a:p>
        </p:txBody>
      </p:sp>
    </p:spTree>
    <p:extLst>
      <p:ext uri="{BB962C8B-B14F-4D97-AF65-F5344CB8AC3E}">
        <p14:creationId xmlns:p14="http://schemas.microsoft.com/office/powerpoint/2010/main" val="3589425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r-Latn-RS" b="1" dirty="0"/>
              <a:t>  Poslovni rashodi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Pod poslovnim aktivnostima podrazumevamo osnovne aktivnosti preduzeća koje donose prihod i druge aktivnosti, osim onih koje su aktivnosti investiranja i aktivnosti finansiranja.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Ove aktivnosti obuhvataju prodaju i kupovinu ili proizvodnju dobara i usluga, uključujući naplate od korisnika, isplate dobavljačima ili zaposlenima i plaćanje takvih stavki kao što su zakup, porezi i kamate.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 poslovne rashode spadaju razne vrste troškova i rashoda vezanih za ostvarenje poslovnih zadataka, kao što su:</a:t>
            </a:r>
          </a:p>
          <a:p>
            <a:pPr algn="l"/>
            <a:r>
              <a:rPr lang="sr-Latn-RS" dirty="0"/>
              <a:t>         •	nabavna vrednost prodate robe,</a:t>
            </a:r>
          </a:p>
          <a:p>
            <a:pPr algn="l"/>
            <a:r>
              <a:rPr lang="sr-Latn-RS" dirty="0"/>
              <a:t>         •	troškovi materijala,</a:t>
            </a:r>
          </a:p>
          <a:p>
            <a:pPr algn="l"/>
            <a:r>
              <a:rPr lang="sr-Latn-RS" dirty="0"/>
              <a:t>         •	troškovi zarada i naknada zarada i ostali lični rashodi,</a:t>
            </a:r>
          </a:p>
          <a:p>
            <a:pPr algn="l"/>
            <a:r>
              <a:rPr lang="sr-Latn-RS" dirty="0"/>
              <a:t>         •	troškovi proizvodnih usluga,</a:t>
            </a:r>
          </a:p>
          <a:p>
            <a:pPr algn="l"/>
            <a:r>
              <a:rPr lang="sr-Latn-RS" dirty="0"/>
              <a:t>         •	troškovi amortizacije i rezervisanja, i</a:t>
            </a:r>
          </a:p>
          <a:p>
            <a:pPr algn="l"/>
            <a:r>
              <a:rPr lang="sr-Latn-RS" dirty="0"/>
              <a:t>         •	nematerijalni troškovi.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6094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fontScale="92500"/>
          </a:bodyPr>
          <a:lstStyle/>
          <a:p>
            <a:pPr algn="l"/>
            <a:r>
              <a:rPr lang="sr-Latn-RS" b="1" dirty="0"/>
              <a:t>Ostali rashodi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Na računima – Ostali rashodi, iskazuju se gubici po osnovu prodaje i rashodovanja nekretnina, postrojenja i opreme i nematerijalnih ulaganja, gubici po osnovu rashodovanja i prodaje bioloških sredstava, gubici po osnovu prodaje hartija od vrednosti i učešća u kapitalu pravnih lica, gubici od prodaje materijala, manjkovi, rashodi po osnovu efekata ugovorne zaštite rizika, rashodi po osnovu direktnih otpisa potraživanja i ostali nepomenuti rashodi.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Nakon otuđenja ili kad je sredstvo trajno povučeno iz upotrebe i kad se od njegovog otuđenja ne očekuju nikakve buduće ekonomske koristi, nekretnine, postrojenja i oprema prestaju da se iskazuju u bilansu stanja.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Gubici koji proisteknu iz rashodovanja ili otuđenja nekretnina, postrojenja i opreme utvrđuju se kao razlika između procenjenih neto priliva od prodaje i iskazanog iznosa sredstava i priznaju se kao rashod u bilansu uspeha.</a:t>
            </a:r>
          </a:p>
        </p:txBody>
      </p:sp>
    </p:spTree>
    <p:extLst>
      <p:ext uri="{BB962C8B-B14F-4D97-AF65-F5344CB8AC3E}">
        <p14:creationId xmlns:p14="http://schemas.microsoft.com/office/powerpoint/2010/main" val="2348699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lnSpcReduction="10000"/>
          </a:bodyPr>
          <a:lstStyle/>
          <a:p>
            <a:r>
              <a:rPr lang="sr-Latn-RS" b="1" dirty="0"/>
              <a:t>PREDZAKLJUČNA KNJIŽENJA I POSLOVNI REZULTAT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 knjigovodstvu se moraju obaviti određene radnje i knjiženja koja će obezbediti što verniju sliku sredstava i njihovih izvora, rashoda i prihoda, kako bi i bilans, sastavljen na osnovu takvih podataka, takođe bio realan.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Na tom području javlja se potreba za obavljanjem predzaključnih odnosno predbilansnih knjiženja.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Predbilansne radnje i knjiženja imaju za cilj da što više približe, čak i izjednače knjigovodstveno i stvarno stanje sredstava i njihovih izvora utvrđeno inventarom.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Privremeni probni bilans sastavlja se pre sprovođenja predzaključnih knjiženja, sa ciljem provere aritmetičke tačnosti svih izvršenih knjiženja, odnosno identičnosti ukupnog prometa u dnevniku i ukupnog prometa na računima. </a:t>
            </a:r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27741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CS" dirty="0">
                <a:ea typeface="Times New Roman" panose="02020603050405020304" pitchFamily="18" charset="0"/>
              </a:rPr>
              <a:t>Predzaključna knjiženja obuhvataju:</a:t>
            </a:r>
            <a:endParaRPr lang="en-US" dirty="0"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sr-Latn-CS" dirty="0">
                <a:ea typeface="Times New Roman" panose="02020603050405020304" pitchFamily="18" charset="0"/>
              </a:rPr>
              <a:t>predzaključna knjiženja u vezi sa inventarisanjem;</a:t>
            </a:r>
            <a:endParaRPr lang="en-US" dirty="0"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sr-Latn-CS" dirty="0">
                <a:ea typeface="Times New Roman" panose="02020603050405020304" pitchFamily="18" charset="0"/>
              </a:rPr>
              <a:t>izdvajanje i otpis sumnjivih i spornih potraživanja;</a:t>
            </a:r>
            <a:endParaRPr lang="en-US" dirty="0"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sr-Latn-CS" dirty="0">
                <a:ea typeface="Times New Roman" panose="02020603050405020304" pitchFamily="18" charset="0"/>
              </a:rPr>
              <a:t>razdvajanje aktivno-pasivnih, odnosno pasivno-aktivnih računa;</a:t>
            </a:r>
            <a:endParaRPr lang="en-US" dirty="0"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sr-Latn-CS" dirty="0">
                <a:ea typeface="Times New Roman" panose="02020603050405020304" pitchFamily="18" charset="0"/>
              </a:rPr>
              <a:t>vremensko razgraničavanje rashoda i prihoda koji se odnose na više obračunskih perioda.</a:t>
            </a:r>
          </a:p>
          <a:p>
            <a:pPr marR="0" lvl="0" algn="just">
              <a:spcBef>
                <a:spcPts val="0"/>
              </a:spcBef>
              <a:spcAft>
                <a:spcPts val="600"/>
              </a:spcAft>
              <a:tabLst>
                <a:tab pos="457200" algn="l"/>
              </a:tabLst>
            </a:pPr>
            <a:endParaRPr lang="sr-Latn-CS" dirty="0"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sr-Latn-CS" b="1" dirty="0">
                <a:ea typeface="Times New Roman" panose="02020603050405020304" pitchFamily="18" charset="0"/>
              </a:rPr>
              <a:t>Sumnjiva i sporna potraživanja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sr-Latn-CS" dirty="0">
                <a:ea typeface="Times New Roman" panose="02020603050405020304" pitchFamily="18" charset="0"/>
              </a:rPr>
              <a:t>Zadatak predzaključnih knjiženja je da na osnovu odgovarajućih odluka organa upravljanja preduzeća evidentiraju potraživanja prema uslovima i mogućnostima njihove naplate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en-US" dirty="0">
              <a:ea typeface="Times New Roman" panose="02020603050405020304" pitchFamily="18" charset="0"/>
            </a:endParaRPr>
          </a:p>
          <a:p>
            <a:pPr algn="l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78837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Potraživanja koja se ne mogu naplatiti pojavljuju se najčešće zbog zastarelosti potraživanja i tretiraju se vanrednim rashodom obračunskog perioda ukoliko su identifikovani.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Ona se knjigovodstveno evidentiraju zaduženjem računa Ostali rashodi uz odobrenje računa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Sumnjiva potraživanja predstavljaju nesigurna sredstva preduzeća budući da je naplata ovih potraživanja neizvesna u pogledu iznosa i roka.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Sumnjiva i sporna potraživanja moguće je voditi na jednom zajedničkom računu sumnjivih i spornih potraživanja, što zavisi od broja ovakvih potraživanja i unutrašnje organizacije knjigovodstva u preduzeću.</a:t>
            </a:r>
          </a:p>
        </p:txBody>
      </p:sp>
    </p:spTree>
    <p:extLst>
      <p:ext uri="{BB962C8B-B14F-4D97-AF65-F5344CB8AC3E}">
        <p14:creationId xmlns:p14="http://schemas.microsoft.com/office/powerpoint/2010/main" val="66461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lnSpcReduction="10000"/>
          </a:bodyPr>
          <a:lstStyle/>
          <a:p>
            <a:pPr algn="l"/>
            <a:r>
              <a:rPr lang="sr-Latn-RS" b="1" dirty="0"/>
              <a:t>Zaključivanje poslovnih knjiga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Zaključivanje poslovnih knjiga vrši se redovno krajem godine, a može i u toku godine ako se za tim ukaže potreba.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Svrha zaključivanja poslovnih knjiga jeste da se: </a:t>
            </a:r>
          </a:p>
          <a:p>
            <a:pPr algn="l"/>
            <a:r>
              <a:rPr lang="sr-Latn-RS" dirty="0"/>
              <a:t>         -	izvrši podvajanje između dve poslovne godine;</a:t>
            </a:r>
          </a:p>
          <a:p>
            <a:pPr algn="l"/>
            <a:r>
              <a:rPr lang="sr-Latn-RS" dirty="0"/>
              <a:t>         -	računi oslobode prometa koji se knjiženjem promena na njima</a:t>
            </a:r>
          </a:p>
          <a:p>
            <a:pPr algn="l"/>
            <a:r>
              <a:rPr lang="sr-Latn-RS" dirty="0"/>
              <a:t>             kumuliraju;</a:t>
            </a:r>
          </a:p>
          <a:p>
            <a:pPr algn="l"/>
            <a:r>
              <a:rPr lang="sr-Latn-RS" dirty="0"/>
              <a:t>         -	pruže podaci potrebni za računovodstvenu (finansijsku) analizu</a:t>
            </a:r>
          </a:p>
          <a:p>
            <a:pPr algn="l"/>
            <a:r>
              <a:rPr lang="sr-Latn-RS" dirty="0"/>
              <a:t>             jer je period od godinu dana relativno dug da bi se na osnovu</a:t>
            </a:r>
          </a:p>
          <a:p>
            <a:pPr algn="l"/>
            <a:r>
              <a:rPr lang="sr-Latn-RS" dirty="0"/>
              <a:t>             kretanja računovodstvenih kategorija moglo zaključiti o razvoju</a:t>
            </a:r>
          </a:p>
          <a:p>
            <a:pPr algn="l"/>
            <a:r>
              <a:rPr lang="sr-Latn-RS" dirty="0"/>
              <a:t>             preduzeća, njegovom finansijskom položaju i uspešnosti</a:t>
            </a:r>
          </a:p>
          <a:p>
            <a:pPr algn="l"/>
            <a:r>
              <a:rPr lang="sr-Latn-RS" dirty="0"/>
              <a:t>             poslovanja.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58512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endParaRPr lang="sr-Latn-RS" dirty="0"/>
          </a:p>
          <a:p>
            <a:pPr algn="l"/>
            <a:endParaRPr lang="sr-Latn-RS" dirty="0"/>
          </a:p>
          <a:p>
            <a:pPr algn="l"/>
            <a:endParaRPr lang="sr-Latn-RS" dirty="0"/>
          </a:p>
          <a:p>
            <a:pPr algn="l"/>
            <a:endParaRPr lang="sr-Latn-RS" dirty="0"/>
          </a:p>
          <a:p>
            <a:r>
              <a:rPr lang="sr-Latn-RS" sz="4000" dirty="0">
                <a:latin typeface="Algerian" panose="04020705040A02060702" pitchFamily="82" charset="0"/>
              </a:rPr>
              <a:t>HVALA   </a:t>
            </a:r>
            <a:r>
              <a:rPr lang="sr-Latn-RS" sz="4000">
                <a:latin typeface="Algerian" panose="04020705040A02060702" pitchFamily="82" charset="0"/>
              </a:rPr>
              <a:t>NA   PAŽNJI  !!!</a:t>
            </a:r>
            <a:endParaRPr lang="sr-Latn-RS" sz="4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0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lnSpcReduction="10000"/>
          </a:bodyPr>
          <a:lstStyle/>
          <a:p>
            <a:pPr algn="l"/>
            <a:r>
              <a:rPr lang="sr-Latn-RS" b="1" dirty="0"/>
              <a:t>    Organizacija računovodstvene funkcije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Pravilna organizacija računovodstvene funkcije predstavlja bitnu komponentu poslovanja, s obzirom da omogućuje njegovo sprovođenje.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Zadatak organizacije računovodstvene funkcije je da obezbedi što racionalnije obavljanje svih računovodstvenih procesa, a u okviru njih i svih računovodstvenih poslova i zadataka, kao i da pruži adekvatne računovodstvene informacije.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Jedna od osnovnih funkcija računovodstva jeste da zaposlene i menadžere snabde potrebnim informacijama,  omogući efikasno istraživanje procesa i uvid u ponašanje preduzeća tako da mogu efektivnije i efikasnije da se koriste svojim umećem izvršenja zadataka, planiranja, organizovanja, usmeravanja i kontrolisanja, kako bi postigli poželjan rast, razvoj i prosperitet preduzeća. </a:t>
            </a:r>
          </a:p>
        </p:txBody>
      </p:sp>
    </p:spTree>
    <p:extLst>
      <p:ext uri="{BB962C8B-B14F-4D97-AF65-F5344CB8AC3E}">
        <p14:creationId xmlns:p14="http://schemas.microsoft.com/office/powerpoint/2010/main" val="196741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lnSpcReduction="10000"/>
          </a:bodyPr>
          <a:lstStyle/>
          <a:p>
            <a:pPr algn="l"/>
            <a:r>
              <a:rPr lang="sr-Latn-RS" b="1" dirty="0"/>
              <a:t>  </a:t>
            </a:r>
            <a:r>
              <a:rPr lang="es-ES" b="1" dirty="0" err="1"/>
              <a:t>Principi</a:t>
            </a:r>
            <a:r>
              <a:rPr lang="es-ES" b="1" dirty="0"/>
              <a:t> </a:t>
            </a:r>
            <a:r>
              <a:rPr lang="es-ES" b="1" dirty="0" err="1"/>
              <a:t>profesionalne</a:t>
            </a:r>
            <a:r>
              <a:rPr lang="es-ES" b="1" dirty="0"/>
              <a:t> </a:t>
            </a:r>
            <a:r>
              <a:rPr lang="es-ES" b="1" dirty="0" err="1"/>
              <a:t>etike</a:t>
            </a:r>
            <a:r>
              <a:rPr lang="es-ES" b="1" dirty="0"/>
              <a:t> u </a:t>
            </a:r>
            <a:r>
              <a:rPr lang="es-ES" b="1" dirty="0" err="1"/>
              <a:t>računovodstvu</a:t>
            </a:r>
            <a:endParaRPr lang="sr-Latn-RS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Principi profesionalne etike računovođa zasnivaju se na izboru fundamentalnih pozitivnih moralnih ljudskih osobina, znanja koja se vezuju za obavljanje profesije, korišćenje toga znanja u objektivnom rasuđivanju i zaključivanju, dokazanom poverenju i zahtevu za profesionalno ponašanje.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Od profesionalnog računovođe se zahteva da poštuje sledeće osnovne principe:</a:t>
            </a:r>
          </a:p>
          <a:p>
            <a:pPr algn="l"/>
            <a:r>
              <a:rPr lang="sr-Latn-RS" dirty="0"/>
              <a:t>        •	integritet,</a:t>
            </a:r>
          </a:p>
          <a:p>
            <a:pPr algn="l"/>
            <a:r>
              <a:rPr lang="sr-Latn-RS" dirty="0"/>
              <a:t>        •	objektivnost,</a:t>
            </a:r>
          </a:p>
          <a:p>
            <a:pPr algn="l"/>
            <a:r>
              <a:rPr lang="sr-Latn-RS" dirty="0"/>
              <a:t>        •	 profesionalnu osposobljenost i dužnu pažnju,</a:t>
            </a:r>
          </a:p>
          <a:p>
            <a:pPr algn="l"/>
            <a:r>
              <a:rPr lang="sr-Latn-RS" dirty="0"/>
              <a:t>        •	poverljivost i</a:t>
            </a:r>
          </a:p>
          <a:p>
            <a:pPr algn="l"/>
            <a:r>
              <a:rPr lang="sr-Latn-RS" dirty="0"/>
              <a:t>        •	profesionalno ponašanje</a:t>
            </a:r>
          </a:p>
          <a:p>
            <a:pPr algn="l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8370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pPr algn="l"/>
            <a:r>
              <a:rPr lang="sr-Latn-RS" dirty="0"/>
              <a:t>SPECIFIČNOSTI KNJIGOVODSTVENE EVIDENCIJE KOD TRGOVINSKIH PREDUZEĆA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Sredstva trgovinskih preduzeća veoma se razlikuju po svojoj strukturi u odnosu na proizvodna preduzeća.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Knjigovodstvo trgovinskih preduzeća ne predstavlja neki poseban knjigovodstveni sistem. I ovde se kao i u drugim preduzećima organizuje sistem dvojnog knjigovodstva.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. Kod trgovinskih preduzeća knjiženje poslovnih promena javlja se kao rezultat njegove poslovne delatnosti, a  u prvom redu u vezi obavljanja njegovog osnovnog zadatka – kupovine i prodaje robe.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Roba se svrstava u obrtna sredstva preduzeća u obliku stvari, koju ono nabavlja radi dalje prodaje. Prodaja se obavlja kao trgovina na veliko i trgovina na malo. </a:t>
            </a:r>
          </a:p>
        </p:txBody>
      </p:sp>
    </p:spTree>
    <p:extLst>
      <p:ext uri="{BB962C8B-B14F-4D97-AF65-F5344CB8AC3E}">
        <p14:creationId xmlns:p14="http://schemas.microsoft.com/office/powerpoint/2010/main" val="240861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Latn-RS" b="1" dirty="0"/>
              <a:t>  Vrste trgovinskog poslovanja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Osnovnu delatnost trgovinskog preduzeća čine kupovina, skladištenje i prodaja robe.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Različiti oblici trgovinskih poslova nameću računovodstvu potrebu za organizovanjem novog i specifičnog računovodstvenog sistema od onoga koji smo do sada izučavali.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 okviru ovakvih specifičnih vrsta trgovinskih poslova mi ćemo u ovoj prezentaciji prikazati nekoliko srodnih grupa:</a:t>
            </a:r>
          </a:p>
          <a:p>
            <a:pPr algn="l"/>
            <a:r>
              <a:rPr lang="sr-Latn-RS" dirty="0"/>
              <a:t>      1.	tranzitnu trgovinu,</a:t>
            </a:r>
          </a:p>
          <a:p>
            <a:pPr algn="l"/>
            <a:r>
              <a:rPr lang="sr-Latn-RS" dirty="0"/>
              <a:t>      2.	komisionu prodaju robe,</a:t>
            </a:r>
          </a:p>
          <a:p>
            <a:pPr algn="l"/>
            <a:r>
              <a:rPr lang="sr-Latn-RS" dirty="0"/>
              <a:t>      3.	konsignacionu prodaju robe,</a:t>
            </a:r>
          </a:p>
          <a:p>
            <a:pPr algn="l"/>
            <a:r>
              <a:rPr lang="sr-Latn-RS" dirty="0"/>
              <a:t>      4.	spoljnotrgovinsko poslovanje tj. uvoz i izvoz robe koje preduzeća</a:t>
            </a:r>
          </a:p>
          <a:p>
            <a:pPr algn="l"/>
            <a:r>
              <a:rPr lang="sr-Latn-RS" dirty="0"/>
              <a:t>              obavljaju u svoje ime i za svoj račun ili u svoje ime i za tuđ račun.</a:t>
            </a:r>
          </a:p>
          <a:p>
            <a:pPr algn="l"/>
            <a:endParaRPr lang="sr-Latn-R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8523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pPr algn="l"/>
            <a:r>
              <a:rPr lang="sr-Latn-RS" b="1" dirty="0"/>
              <a:t>  Evidencija spoljnotrgovinskog poslovanja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Spoljnotrgovinska preduzeća obavljaju poslove kako na domaćem tako i na inostranom tržištu, u skladu sa njihovom delatnošću.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 okviru spoljnotrgovinskog poslovanja značajni su poslovi uvoza i izvoza robe, posredovanja na inotržištu, nabavke i prodaje robe na inotržištu, poslovi transporta, špedicije i drugi poslovi.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Uvoz i izvoz robe u svoje ime i za svoj račun vrše preduzeća koja kupuju na inostranom tržištu i prodaju tu istu roui na domaćem tržištu i ona koja kupuju robu od inostranih dobavljača i prodaju robu na domaćem tržištu.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 knjgovodstvenoj evidenciji uvoza robe u svoje ime i za tuđ račun iskazuju se potraživanja, troškovi i provizija po osnovu pojedinačnih uvoznih zaključaka.</a:t>
            </a:r>
          </a:p>
        </p:txBody>
      </p:sp>
    </p:spTree>
    <p:extLst>
      <p:ext uri="{BB962C8B-B14F-4D97-AF65-F5344CB8AC3E}">
        <p14:creationId xmlns:p14="http://schemas.microsoft.com/office/powerpoint/2010/main" val="104422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Latn-RS" b="1" dirty="0"/>
              <a:t>   PRIBAVLJANJE FINANSIJSKIH SREDSTAVA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Pribavljanje kapitala spada u strategijska pitanja finansijske funkcije, kao jedne od poslovnih funkcija menadžmenta, dok je računovodstvo usmereno na zadatke informacija i kontrole.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U interne izvore pribavljanja kapitala, osim osnivačkog uloga, spadaju razni oblici samofinansiranja kao: amortizacija, naplata glavnice dugoročnih potraživanja, dugoročna rezervisanja, akumulirani dobitak i efekti revalorizacije ostvareni na teret ukupnog prihoda.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Amortizacija, kao izvor finansiranja spada u onu vrstu izvora koji ne povećavaju obim kapitala, jer nastaju transformacijom imovine (osnovnih sredstava) utrošene u procesu poslovanja.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Naplata glavnice dugoročnih potraživanja podrazumeva inkaso ili direktnu transformaciju u gotovinu neko dugoročno potraživanje ili  plasman; to mogu biti finansijski ili robni krediti dati uz obavezu povraćaja, ili pak prodaja kupljenih dugoročnih obveznica. </a:t>
            </a:r>
          </a:p>
        </p:txBody>
      </p:sp>
    </p:spTree>
    <p:extLst>
      <p:ext uri="{BB962C8B-B14F-4D97-AF65-F5344CB8AC3E}">
        <p14:creationId xmlns:p14="http://schemas.microsoft.com/office/powerpoint/2010/main" val="165377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9D811-C800-4E9A-9598-E1AC3608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1"/>
            <a:ext cx="9144000" cy="762686"/>
          </a:xfrm>
        </p:spPr>
        <p:txBody>
          <a:bodyPr>
            <a:normAutofit/>
          </a:bodyPr>
          <a:lstStyle/>
          <a:p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BD349-2443-4EB2-A860-63ABF1B4A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281"/>
            <a:ext cx="9144000" cy="4901514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Akumulirani dobitak kao finansijski rezultat koji preduzeće ostvari tekućim poslovanjem i to samo u neto delu, tj. onom delu dobitka koji je namenjen finansiranju razvoja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Efekti revalorizacije, kada su nadoknađeni iz ukupnog prihoda; ako su efekti revalorizacije pasive (izvora) veći od efekata revalorizacija aktive, i ta razlika se pokriva na teret prihoda (kroz stavke rashoda), onda predstavljaju izvore samofinansiranja; jer je uvećanje kapitala kroz stopu revalorizacije u uslovima inflacije pokriveno novčanim prihodom.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dirty="0"/>
              <a:t>Najznačajnija prednost pribavljanja kapitala iz internih izvora je što taj kapital niti stvara troškove kamata, a niti uspostavlja obavezu vraćanja. </a:t>
            </a:r>
          </a:p>
          <a:p>
            <a:pPr algn="l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3751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2285</Words>
  <Application>Microsoft Office PowerPoint</Application>
  <PresentationFormat>Custom</PresentationFormat>
  <Paragraphs>179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VISOKA POSLOVNO TEHNIČKA ŠKOLA - DOBOJ</dc:title>
  <dc:creator>Zora Gligovic</dc:creator>
  <cp:lastModifiedBy>Dragan Renovica</cp:lastModifiedBy>
  <cp:revision>21</cp:revision>
  <dcterms:created xsi:type="dcterms:W3CDTF">2019-04-04T11:03:31Z</dcterms:created>
  <dcterms:modified xsi:type="dcterms:W3CDTF">2020-03-18T11:50:00Z</dcterms:modified>
</cp:coreProperties>
</file>